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FD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0"/>
    <p:restoredTop sz="96281"/>
  </p:normalViewPr>
  <p:slideViewPr>
    <p:cSldViewPr snapToGrid="0" snapToObjects="1">
      <p:cViewPr>
        <p:scale>
          <a:sx n="82" d="100"/>
          <a:sy n="82" d="100"/>
        </p:scale>
        <p:origin x="39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34DF-CECC-B942-A80D-7EB83AF5C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35824-5E59-8C4D-A6AC-F88D17728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47962-C98F-2343-9CC5-53C8BE1B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23364-4939-D541-A90C-A76FBF4A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863-AB61-D64D-BE79-50956659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1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CCB3-C0B9-8345-A88F-17B2175E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6B5A8-C950-E045-9CBB-087594E8E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702C3-733E-1248-8AD0-2382EDF07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366C1-95EC-A04B-A218-959F8426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6DDA4-3B36-C44A-B6A7-067D2EEF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0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07831-920B-AE46-BA15-5E883A294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10BF2-F3DD-8D48-8BBC-90961717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86DF5-13F0-0245-8CD0-DB1EDF3C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5D0E8-8E92-6F45-8760-4272090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A12B6-565C-7941-B18A-2121ECDD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4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85BF-F095-1C41-9C1C-7DAD4B61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F7518-4CFF-294C-8948-5482C036D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B1E4D-1137-D24E-A102-4B0F655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D42CE-3809-6A43-8A4A-8729FC89B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C8F0B-8FE4-164D-AF0B-8A0B330D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5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D955-E8B9-CE40-A82E-9C5FDCB4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933DD-9DFC-2947-8CE5-217419286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E8342-CA0C-1745-970E-9319F87E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707DD-EC43-5843-A707-3CC376B2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54B47-0C79-E24E-94CD-43727966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1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F404-F400-4543-AE65-48DAF9E2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38793-895E-904D-A69F-F82B59BA5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DC725-B5E6-614B-A415-450FE3E3A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94AFD-1B4A-E441-83AD-B4A1146C9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7CC16-8340-7C4A-92A1-10B482334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FC9AE-A8A7-DC4E-8AD1-72898313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7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3160E-64B0-784F-B6D8-5AB346DB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07633-8597-6B4C-AADC-488BABBA2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A814F-831D-824F-B6D4-FDE5B5A94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7D8E7-2205-CD42-AD81-A7B36A93D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2D354C-EA54-3640-9911-DD232A678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02BEED-1FF8-E440-8A0C-2829A4B8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37902-8929-404D-A6B7-2D022B3D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AD47A5-0B3D-9345-B4C2-7DB96A62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9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BA99-2B3E-E141-AFE8-8AEB67E60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0A306-9354-4946-9EDE-88CA04732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CBDA3-662F-594C-B365-B4FF5F0A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90760-F326-F54C-9456-80D2B5E8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41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55BE6-364C-B346-B226-F533B778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1D677-B7E5-7B41-A368-FE8E40FE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A190A-7626-A648-90FC-D2F7E614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6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DB56-0EE6-FC4E-8837-C0E799C9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CA1F-5D20-8846-9C96-7BB630F97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B526A-E77D-0848-8DF2-1757F3F9A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C135E-2736-3D4C-85D3-2F3CC0A55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DE35A-14A4-DE48-A1BE-6C21310A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4FDCB-82C5-4C4E-B274-E25E3A9E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8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C164-2B0C-E441-B99D-C8ADC8F7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5025E-D5B4-9F4F-8442-0F0772A71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2B306-71BB-4945-8C52-9947E4859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FE546-8BC1-D24C-8069-A7172768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010B4-BB93-5044-94A5-10CD95BF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06466-4367-C542-AF21-7DB5A3A8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5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FE5219-B6F7-354D-8464-2FF3ECBA8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26A23-A6EA-9B46-B16B-D0BDF5FC0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7AF1F-EDBE-1441-9176-695EA5106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F6979-FA6C-8945-896D-D9D603E805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69A9C-E786-4141-B0E8-141822812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72EFB-4A16-164C-922C-B5D554039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30FF2-0FC6-9843-8FCF-8740AE37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9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A667-8C60-3B40-AB73-CD2BEB891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ICA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2136E-34DE-D846-BC63-7EBA6A901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7469"/>
            <a:ext cx="9144000" cy="1655762"/>
          </a:xfrm>
        </p:spPr>
        <p:txBody>
          <a:bodyPr/>
          <a:lstStyle/>
          <a:p>
            <a:r>
              <a:rPr lang="en-US" dirty="0"/>
              <a:t>EEG Working Analysis Group</a:t>
            </a:r>
          </a:p>
          <a:p>
            <a:r>
              <a:rPr lang="en-US" dirty="0"/>
              <a:t>October 28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  <a:p>
            <a:r>
              <a:rPr lang="en-US" dirty="0"/>
              <a:t>Olivia </a:t>
            </a:r>
            <a:r>
              <a:rPr lang="en-US" dirty="0" err="1"/>
              <a:t>Stibolt</a:t>
            </a:r>
            <a:r>
              <a:rPr lang="en-US" dirty="0"/>
              <a:t> and George </a:t>
            </a:r>
            <a:r>
              <a:rPr lang="en-US" dirty="0" err="1"/>
              <a:t>Buzzell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66599-A2C8-D448-9887-81D787F3E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526" y="204496"/>
            <a:ext cx="3835292" cy="21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90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1BD7F-60A4-4345-B550-DA41217F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76" y="271076"/>
            <a:ext cx="8556557" cy="63158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021F6-BF88-F344-9371-F764A2D8A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67" y="1841155"/>
            <a:ext cx="3313179" cy="3676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1D38E2-61A6-C145-80E3-FAEA5C5A5CB0}"/>
              </a:ext>
            </a:extLst>
          </p:cNvPr>
          <p:cNvSpPr txBox="1"/>
          <p:nvPr/>
        </p:nvSpPr>
        <p:spPr>
          <a:xfrm>
            <a:off x="489506" y="309209"/>
            <a:ext cx="2970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Bad Channels in SASICA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0990D-8E74-C142-A36A-04863D7A8E99}"/>
              </a:ext>
            </a:extLst>
          </p:cNvPr>
          <p:cNvSpPr txBox="1"/>
          <p:nvPr/>
        </p:nvSpPr>
        <p:spPr>
          <a:xfrm>
            <a:off x="0" y="5957754"/>
            <a:ext cx="35220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Chaumon</a:t>
            </a:r>
            <a:r>
              <a:rPr lang="en-US" sz="1050" dirty="0"/>
              <a:t>, M., Bishop, D. V. M., &amp; Busch, N. A. (2015). A practical guide to the selection of independent components of the electroencephalogram for artifact correction. </a:t>
            </a:r>
            <a:r>
              <a:rPr lang="en-US" sz="1050" i="1" dirty="0"/>
              <a:t>Journal of Neuroscience Methods</a:t>
            </a:r>
            <a:r>
              <a:rPr lang="en-US" sz="1050" dirty="0"/>
              <a:t>, </a:t>
            </a:r>
            <a:r>
              <a:rPr lang="en-US" sz="1050" i="1" dirty="0"/>
              <a:t>250</a:t>
            </a:r>
            <a:r>
              <a:rPr lang="en-US" sz="1050" dirty="0"/>
              <a:t>, 47–63. https://</a:t>
            </a:r>
            <a:r>
              <a:rPr lang="en-US" sz="1050" dirty="0" err="1"/>
              <a:t>doi.org</a:t>
            </a:r>
            <a:r>
              <a:rPr lang="en-US" sz="1050" dirty="0"/>
              <a:t>/10.1016/j.jneumeth.2015.02.025</a:t>
            </a:r>
          </a:p>
        </p:txBody>
      </p:sp>
    </p:spTree>
    <p:extLst>
      <p:ext uri="{BB962C8B-B14F-4D97-AF65-F5344CB8AC3E}">
        <p14:creationId xmlns:p14="http://schemas.microsoft.com/office/powerpoint/2010/main" val="22748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C0D6E-2130-D848-9347-0494FA5B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96" y="358346"/>
            <a:ext cx="9602608" cy="56655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7B5D4B-36A6-854C-AA35-F62AC8B1AA6D}"/>
              </a:ext>
            </a:extLst>
          </p:cNvPr>
          <p:cNvGrpSpPr/>
          <p:nvPr/>
        </p:nvGrpSpPr>
        <p:grpSpPr>
          <a:xfrm rot="20328274">
            <a:off x="3657939" y="1619539"/>
            <a:ext cx="618464" cy="683226"/>
            <a:chOff x="4756156" y="1576302"/>
            <a:chExt cx="853761" cy="9431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15CA7C-2FA5-1444-ADE1-373FE790BAF8}"/>
                </a:ext>
              </a:extLst>
            </p:cNvPr>
            <p:cNvSpPr/>
            <p:nvPr/>
          </p:nvSpPr>
          <p:spPr>
            <a:xfrm>
              <a:off x="4770009" y="2059707"/>
              <a:ext cx="466928" cy="4597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699F40-A4D8-D540-B2CA-1253CE1F87F2}"/>
                </a:ext>
              </a:extLst>
            </p:cNvPr>
            <p:cNvSpPr/>
            <p:nvPr/>
          </p:nvSpPr>
          <p:spPr>
            <a:xfrm rot="18507123">
              <a:off x="4949323" y="1759400"/>
              <a:ext cx="696936" cy="330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76B13A-997F-0741-8BA5-DC0C2102B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125" b="83438" l="18125" r="84219">
                          <a14:foregroundMark x1="34375" y1="79531" x2="29375" y2="77969"/>
                          <a14:foregroundMark x1="29688" y1="82656" x2="25000" y2="83438"/>
                          <a14:foregroundMark x1="18281" y1="75156" x2="18281" y2="75156"/>
                          <a14:foregroundMark x1="84219" y1="34375" x2="84219" y2="34375"/>
                          <a14:foregroundMark x1="69688" y1="18438" x2="69688" y2="18438"/>
                          <a14:backgroundMark x1="37344" y1="83125" x2="37344" y2="83125"/>
                          <a14:backgroundMark x1="35781" y1="80469" x2="35781" y2="80469"/>
                          <a14:backgroundMark x1="33750" y1="82656" x2="41406" y2="74844"/>
                        </a14:backgroundRemoval>
                      </a14:imgEffect>
                    </a14:imgLayer>
                  </a14:imgProps>
                </a:ext>
              </a:extLst>
            </a:blip>
            <a:srcRect l="12206" t="10844" r="11072" b="13226"/>
            <a:stretch/>
          </p:blipFill>
          <p:spPr>
            <a:xfrm rot="10392183">
              <a:off x="4756156" y="1656683"/>
              <a:ext cx="853761" cy="84496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2E7F4A-81EE-C841-9672-16BDF8A6064C}"/>
              </a:ext>
            </a:extLst>
          </p:cNvPr>
          <p:cNvGrpSpPr/>
          <p:nvPr/>
        </p:nvGrpSpPr>
        <p:grpSpPr>
          <a:xfrm>
            <a:off x="7625386" y="2227346"/>
            <a:ext cx="936132" cy="1034158"/>
            <a:chOff x="4756156" y="1576302"/>
            <a:chExt cx="853761" cy="9431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F368D55-2358-6B41-B74D-0B1DA4FFCD1B}"/>
                </a:ext>
              </a:extLst>
            </p:cNvPr>
            <p:cNvSpPr/>
            <p:nvPr/>
          </p:nvSpPr>
          <p:spPr>
            <a:xfrm>
              <a:off x="4770009" y="2059707"/>
              <a:ext cx="466928" cy="4597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BFD84A-3853-D74A-9D6D-083163E6D88F}"/>
                </a:ext>
              </a:extLst>
            </p:cNvPr>
            <p:cNvSpPr/>
            <p:nvPr/>
          </p:nvSpPr>
          <p:spPr>
            <a:xfrm rot="18507123">
              <a:off x="4949323" y="1759400"/>
              <a:ext cx="696936" cy="330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C2E91C-2E13-2947-A59A-8FAC72642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125" b="83438" l="18125" r="84219">
                          <a14:foregroundMark x1="34375" y1="79531" x2="29375" y2="77969"/>
                          <a14:foregroundMark x1="29688" y1="82656" x2="25000" y2="83438"/>
                          <a14:foregroundMark x1="18281" y1="75156" x2="18281" y2="75156"/>
                          <a14:foregroundMark x1="84219" y1="34375" x2="84219" y2="34375"/>
                          <a14:foregroundMark x1="69688" y1="18438" x2="69688" y2="18438"/>
                          <a14:backgroundMark x1="37344" y1="83125" x2="37344" y2="83125"/>
                          <a14:backgroundMark x1="35781" y1="80469" x2="35781" y2="80469"/>
                          <a14:backgroundMark x1="33750" y1="82656" x2="41406" y2="74844"/>
                        </a14:backgroundRemoval>
                      </a14:imgEffect>
                    </a14:imgLayer>
                  </a14:imgProps>
                </a:ext>
              </a:extLst>
            </a:blip>
            <a:srcRect l="12206" t="10844" r="11072" b="13226"/>
            <a:stretch/>
          </p:blipFill>
          <p:spPr>
            <a:xfrm rot="10392183">
              <a:off x="4756156" y="1656683"/>
              <a:ext cx="853761" cy="84496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DF80E-6E6F-7D41-AA5E-4C327B69FCBD}"/>
              </a:ext>
            </a:extLst>
          </p:cNvPr>
          <p:cNvGrpSpPr/>
          <p:nvPr/>
        </p:nvGrpSpPr>
        <p:grpSpPr>
          <a:xfrm rot="18560520">
            <a:off x="8891559" y="1351485"/>
            <a:ext cx="618466" cy="683228"/>
            <a:chOff x="4756156" y="1576302"/>
            <a:chExt cx="853761" cy="94316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CFE087-3FB7-504C-B789-43DD31DDA239}"/>
                </a:ext>
              </a:extLst>
            </p:cNvPr>
            <p:cNvSpPr/>
            <p:nvPr/>
          </p:nvSpPr>
          <p:spPr>
            <a:xfrm>
              <a:off x="4770009" y="2059707"/>
              <a:ext cx="466928" cy="4597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FDCE2E-E441-7B4E-8826-9AAD278A99B2}"/>
                </a:ext>
              </a:extLst>
            </p:cNvPr>
            <p:cNvSpPr/>
            <p:nvPr/>
          </p:nvSpPr>
          <p:spPr>
            <a:xfrm rot="18507123">
              <a:off x="4949323" y="1759400"/>
              <a:ext cx="696936" cy="330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1F4BD3C-6E4E-7341-A068-3DE604218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125" b="83438" l="18125" r="84219">
                          <a14:foregroundMark x1="34375" y1="79531" x2="29375" y2="77969"/>
                          <a14:foregroundMark x1="29688" y1="82656" x2="25000" y2="83438"/>
                          <a14:foregroundMark x1="18281" y1="75156" x2="18281" y2="75156"/>
                          <a14:foregroundMark x1="84219" y1="34375" x2="84219" y2="34375"/>
                          <a14:foregroundMark x1="69688" y1="18438" x2="69688" y2="18438"/>
                          <a14:backgroundMark x1="37344" y1="83125" x2="37344" y2="83125"/>
                          <a14:backgroundMark x1="35781" y1="80469" x2="35781" y2="80469"/>
                          <a14:backgroundMark x1="33750" y1="82656" x2="41406" y2="74844"/>
                        </a14:backgroundRemoval>
                      </a14:imgEffect>
                    </a14:imgLayer>
                  </a14:imgProps>
                </a:ext>
              </a:extLst>
            </a:blip>
            <a:srcRect l="12206" t="10844" r="11072" b="13226"/>
            <a:stretch/>
          </p:blipFill>
          <p:spPr>
            <a:xfrm rot="10392183">
              <a:off x="4756156" y="1656683"/>
              <a:ext cx="853761" cy="84496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69AF8E-5845-5C4B-962C-048224A8E071}"/>
              </a:ext>
            </a:extLst>
          </p:cNvPr>
          <p:cNvGrpSpPr/>
          <p:nvPr/>
        </p:nvGrpSpPr>
        <p:grpSpPr>
          <a:xfrm rot="19283425">
            <a:off x="7296954" y="1707447"/>
            <a:ext cx="404761" cy="447145"/>
            <a:chOff x="4756156" y="1576302"/>
            <a:chExt cx="853761" cy="9431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00C860-3CE9-CF4F-896E-1AA9E1F76A34}"/>
                </a:ext>
              </a:extLst>
            </p:cNvPr>
            <p:cNvSpPr/>
            <p:nvPr/>
          </p:nvSpPr>
          <p:spPr>
            <a:xfrm>
              <a:off x="4770009" y="2059707"/>
              <a:ext cx="466928" cy="4597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2C4090-9160-5E49-8366-3037328A3D60}"/>
                </a:ext>
              </a:extLst>
            </p:cNvPr>
            <p:cNvSpPr/>
            <p:nvPr/>
          </p:nvSpPr>
          <p:spPr>
            <a:xfrm rot="18507123">
              <a:off x="4949323" y="1759400"/>
              <a:ext cx="696936" cy="330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07C8D6-585B-AB45-A5B8-C2E1396A7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125" b="83438" l="18125" r="84219">
                          <a14:foregroundMark x1="34375" y1="79531" x2="29375" y2="77969"/>
                          <a14:foregroundMark x1="29688" y1="82656" x2="25000" y2="83438"/>
                          <a14:foregroundMark x1="18281" y1="75156" x2="18281" y2="75156"/>
                          <a14:foregroundMark x1="84219" y1="34375" x2="84219" y2="34375"/>
                          <a14:foregroundMark x1="69688" y1="18438" x2="69688" y2="18438"/>
                          <a14:backgroundMark x1="37344" y1="83125" x2="37344" y2="83125"/>
                          <a14:backgroundMark x1="35781" y1="80469" x2="35781" y2="80469"/>
                          <a14:backgroundMark x1="33750" y1="82656" x2="41406" y2="74844"/>
                        </a14:backgroundRemoval>
                      </a14:imgEffect>
                    </a14:imgLayer>
                  </a14:imgProps>
                </a:ext>
              </a:extLst>
            </a:blip>
            <a:srcRect l="12206" t="10844" r="11072" b="13226"/>
            <a:stretch/>
          </p:blipFill>
          <p:spPr>
            <a:xfrm rot="10392183">
              <a:off x="4756156" y="1656683"/>
              <a:ext cx="853761" cy="84496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7BCCB-DFEE-6442-8F2E-163D999FB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28" b="89954" l="9982" r="89842">
                        <a14:foregroundMark x1="47461" y1="9428" x2="47461" y2="9428"/>
                        <a14:foregroundMark x1="27320" y1="69861" x2="27320" y2="75425"/>
                        <a14:foregroundMark x1="70578" y1="69397" x2="70578" y2="76352"/>
                        <a14:foregroundMark x1="41331" y1="53014" x2="60946" y2="52087"/>
                        <a14:backgroundMark x1="23468" y1="91190" x2="57093" y2="61515"/>
                        <a14:backgroundMark x1="57093" y1="61515" x2="24168" y2="91963"/>
                        <a14:backgroundMark x1="24168" y1="91963" x2="49212" y2="87326"/>
                        <a14:backgroundMark x1="48687" y1="71870" x2="19965" y2="92272"/>
                        <a14:backgroundMark x1="73557" y1="74990" x2="81786" y2="75425"/>
                        <a14:backgroundMark x1="30299" y1="72701" x2="67599" y2="74674"/>
                        <a14:backgroundMark x1="44133" y1="69397" x2="64974" y2="75425"/>
                        <a14:backgroundMark x1="38529" y1="86244" x2="9282" y2="90263"/>
                        <a14:backgroundMark x1="59895" y1="82380" x2="63222" y2="78362"/>
                        <a14:backgroundMark x1="43082" y1="79907" x2="64448" y2="80371"/>
                        <a14:backgroundMark x1="43082" y1="85781" x2="69527" y2="85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6130" y="1866806"/>
            <a:ext cx="992758" cy="11251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C9C52D-FD8B-104F-9D6D-B6007F1BDD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030906">
            <a:off x="5882939" y="1200026"/>
            <a:ext cx="1462972" cy="5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0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CBFC7-6CD3-AA47-8474-14596D2FB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3" y="6544699"/>
            <a:ext cx="3220124" cy="2668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/>
              <a:t>https://</a:t>
            </a:r>
            <a:r>
              <a:rPr lang="en-US" sz="1400" dirty="0" err="1"/>
              <a:t>cnl.salk.edu</a:t>
            </a:r>
            <a:r>
              <a:rPr lang="en-US" sz="1400" dirty="0"/>
              <a:t>/~</a:t>
            </a:r>
            <a:r>
              <a:rPr lang="en-US" sz="1400" dirty="0" err="1"/>
              <a:t>jung</a:t>
            </a:r>
            <a:r>
              <a:rPr lang="en-US" sz="1400" dirty="0"/>
              <a:t>/</a:t>
            </a:r>
            <a:r>
              <a:rPr lang="en-US" sz="1400" dirty="0" err="1"/>
              <a:t>artifact.html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054E09-57D1-4C4E-ACF3-CE290B13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37" y="141840"/>
            <a:ext cx="6125739" cy="576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497C3DC-26B9-514B-B388-D3A6E11903B0}"/>
              </a:ext>
            </a:extLst>
          </p:cNvPr>
          <p:cNvSpPr/>
          <p:nvPr/>
        </p:nvSpPr>
        <p:spPr>
          <a:xfrm>
            <a:off x="7822127" y="177244"/>
            <a:ext cx="1705528" cy="55584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197E92-1C1D-D644-9605-7F9F9C1ED29B}"/>
              </a:ext>
            </a:extLst>
          </p:cNvPr>
          <p:cNvSpPr/>
          <p:nvPr/>
        </p:nvSpPr>
        <p:spPr>
          <a:xfrm>
            <a:off x="6416154" y="141840"/>
            <a:ext cx="1502732" cy="56292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6D4F0E-8731-0446-B2AD-1F075DCC9F7D}"/>
              </a:ext>
            </a:extLst>
          </p:cNvPr>
          <p:cNvSpPr/>
          <p:nvPr/>
        </p:nvSpPr>
        <p:spPr>
          <a:xfrm>
            <a:off x="4913422" y="146303"/>
            <a:ext cx="1502732" cy="56292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58C33A-4FD6-F049-87D8-984218091C55}"/>
              </a:ext>
            </a:extLst>
          </p:cNvPr>
          <p:cNvSpPr txBox="1"/>
          <p:nvPr/>
        </p:nvSpPr>
        <p:spPr>
          <a:xfrm>
            <a:off x="6294806" y="5977226"/>
            <a:ext cx="136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Room locations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A606D1-5ED1-8149-B734-7F7AC0ABEFA5}"/>
              </a:ext>
            </a:extLst>
          </p:cNvPr>
          <p:cNvSpPr txBox="1"/>
          <p:nvPr/>
        </p:nvSpPr>
        <p:spPr>
          <a:xfrm>
            <a:off x="7992106" y="5841085"/>
            <a:ext cx="1365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Combined conversations without music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96B290-3E66-8D47-8E89-48B2FE32C6B7}"/>
              </a:ext>
            </a:extLst>
          </p:cNvPr>
          <p:cNvSpPr txBox="1"/>
          <p:nvPr/>
        </p:nvSpPr>
        <p:spPr>
          <a:xfrm>
            <a:off x="4980152" y="5875355"/>
            <a:ext cx="1314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Isolated conversations with music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0ACD47-3E35-3B40-8B8E-63E9AA1E0D2D}"/>
              </a:ext>
            </a:extLst>
          </p:cNvPr>
          <p:cNvSpPr txBox="1"/>
          <p:nvPr/>
        </p:nvSpPr>
        <p:spPr>
          <a:xfrm>
            <a:off x="3572841" y="5899590"/>
            <a:ext cx="1314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from multiple microphones</a:t>
            </a:r>
          </a:p>
        </p:txBody>
      </p:sp>
    </p:spTree>
    <p:extLst>
      <p:ext uri="{BB962C8B-B14F-4D97-AF65-F5344CB8AC3E}">
        <p14:creationId xmlns:p14="http://schemas.microsoft.com/office/powerpoint/2010/main" val="23446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52" grpId="0"/>
      <p:bldP spid="54" grpId="0"/>
      <p:bldP spid="55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44F4-3093-1648-BAD0-D971804C7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is Independent Components Analysis (ICA)?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E925C-661E-5146-9F79-76599F80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44665" cy="4351338"/>
          </a:xfrm>
        </p:spPr>
        <p:txBody>
          <a:bodyPr/>
          <a:lstStyle/>
          <a:p>
            <a:r>
              <a:rPr lang="en-US" dirty="0"/>
              <a:t>ICA separates the data into components that are as statistically independent</a:t>
            </a:r>
          </a:p>
          <a:p>
            <a:pPr lvl="1"/>
            <a:r>
              <a:rPr lang="en-US" dirty="0"/>
              <a:t>The occurrence of one component doesn’t predict any others</a:t>
            </a:r>
          </a:p>
          <a:p>
            <a:pPr lvl="1"/>
            <a:r>
              <a:rPr lang="en-US" dirty="0"/>
              <a:t>Each component is collection of the signals that ICA thinks come from the same thing</a:t>
            </a:r>
          </a:p>
          <a:p>
            <a:r>
              <a:rPr lang="en-US" dirty="0"/>
              <a:t>ICA does this by creating an unmixing matrix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5B17B50-0A88-544B-8F5C-BA214F298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986" y="3704818"/>
            <a:ext cx="4210095" cy="2560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FAFAF-FAA2-3E4F-9306-4430F3BDAAB3}"/>
              </a:ext>
            </a:extLst>
          </p:cNvPr>
          <p:cNvSpPr txBox="1"/>
          <p:nvPr/>
        </p:nvSpPr>
        <p:spPr>
          <a:xfrm>
            <a:off x="6096000" y="6354375"/>
            <a:ext cx="5643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pressrelease.brainproducts.com</a:t>
            </a:r>
            <a:r>
              <a:rPr lang="en-US" sz="1200" dirty="0"/>
              <a:t>/independent-component-analysis-demystified/</a:t>
            </a:r>
          </a:p>
        </p:txBody>
      </p:sp>
    </p:spTree>
    <p:extLst>
      <p:ext uri="{BB962C8B-B14F-4D97-AF65-F5344CB8AC3E}">
        <p14:creationId xmlns:p14="http://schemas.microsoft.com/office/powerpoint/2010/main" val="140117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B5125-C2B9-9445-AC00-47C0AF17D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3"/>
          <a:stretch/>
        </p:blipFill>
        <p:spPr>
          <a:xfrm>
            <a:off x="2032000" y="0"/>
            <a:ext cx="8128000" cy="6357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DDD994-2D6A-1F46-BFB9-BF822068F55A}"/>
              </a:ext>
            </a:extLst>
          </p:cNvPr>
          <p:cNvSpPr txBox="1"/>
          <p:nvPr/>
        </p:nvSpPr>
        <p:spPr>
          <a:xfrm>
            <a:off x="321276" y="6357725"/>
            <a:ext cx="10280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Chaumon</a:t>
            </a:r>
            <a:r>
              <a:rPr lang="en-US" sz="1100" dirty="0"/>
              <a:t>, M., Bishop, D. V. M., &amp; Busch, N. A. (2015). A practical guide to the selection of independent components of the electroencephalogram for artifact correction. </a:t>
            </a:r>
            <a:r>
              <a:rPr lang="en-US" sz="1100" i="1" dirty="0"/>
              <a:t>Journal of Neuroscience Methods</a:t>
            </a:r>
            <a:r>
              <a:rPr lang="en-US" sz="1100" dirty="0"/>
              <a:t>, </a:t>
            </a:r>
            <a:r>
              <a:rPr lang="en-US" sz="1100" i="1" dirty="0"/>
              <a:t>250</a:t>
            </a:r>
            <a:r>
              <a:rPr lang="en-US" sz="1100" dirty="0"/>
              <a:t>, 47–63. https://</a:t>
            </a:r>
            <a:r>
              <a:rPr lang="en-US" sz="1100" dirty="0" err="1"/>
              <a:t>doi.org</a:t>
            </a:r>
            <a:r>
              <a:rPr lang="en-US" sz="1100" dirty="0"/>
              <a:t>/10.1016/j.jneumeth.2015.02.025</a:t>
            </a:r>
          </a:p>
        </p:txBody>
      </p:sp>
    </p:spTree>
    <p:extLst>
      <p:ext uri="{BB962C8B-B14F-4D97-AF65-F5344CB8AC3E}">
        <p14:creationId xmlns:p14="http://schemas.microsoft.com/office/powerpoint/2010/main" val="306506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546835-94F7-E045-B574-4FFB6B4D3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7" t="14047" r="7136"/>
          <a:stretch/>
        </p:blipFill>
        <p:spPr>
          <a:xfrm>
            <a:off x="543703" y="1421027"/>
            <a:ext cx="2421925" cy="3775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FB042-56EA-FF44-BDC5-B74F9B9DF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0" r="6619" b="2926"/>
          <a:stretch/>
        </p:blipFill>
        <p:spPr>
          <a:xfrm>
            <a:off x="3311611" y="211091"/>
            <a:ext cx="4164228" cy="6174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6C7904-D3A2-7B49-9469-C3B9F54FE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52" y="18535"/>
            <a:ext cx="4761248" cy="6552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D9B66-E5F4-194E-A65B-D359D16D71FC}"/>
              </a:ext>
            </a:extLst>
          </p:cNvPr>
          <p:cNvSpPr txBox="1"/>
          <p:nvPr/>
        </p:nvSpPr>
        <p:spPr>
          <a:xfrm>
            <a:off x="197707" y="328607"/>
            <a:ext cx="322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Neural Components in SASICA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48841-5E9F-6C42-A116-720DCB507A2F}"/>
              </a:ext>
            </a:extLst>
          </p:cNvPr>
          <p:cNvSpPr txBox="1"/>
          <p:nvPr/>
        </p:nvSpPr>
        <p:spPr>
          <a:xfrm>
            <a:off x="0" y="5957754"/>
            <a:ext cx="35220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Chaumon</a:t>
            </a:r>
            <a:r>
              <a:rPr lang="en-US" sz="1050" dirty="0"/>
              <a:t>, M., Bishop, D. V. M., &amp; Busch, N. A. (2015). A practical guide to the selection of independent components of the electroencephalogram for artifact correction. </a:t>
            </a:r>
            <a:r>
              <a:rPr lang="en-US" sz="1050" i="1" dirty="0"/>
              <a:t>Journal of Neuroscience Methods</a:t>
            </a:r>
            <a:r>
              <a:rPr lang="en-US" sz="1050" dirty="0"/>
              <a:t>, </a:t>
            </a:r>
            <a:r>
              <a:rPr lang="en-US" sz="1050" i="1" dirty="0"/>
              <a:t>250</a:t>
            </a:r>
            <a:r>
              <a:rPr lang="en-US" sz="1050" dirty="0"/>
              <a:t>, 47–63. https://</a:t>
            </a:r>
            <a:r>
              <a:rPr lang="en-US" sz="1050" dirty="0" err="1"/>
              <a:t>doi.org</a:t>
            </a:r>
            <a:r>
              <a:rPr lang="en-US" sz="1050" dirty="0"/>
              <a:t>/10.1016/j.jneumeth.2015.02.025</a:t>
            </a:r>
          </a:p>
        </p:txBody>
      </p:sp>
    </p:spTree>
    <p:extLst>
      <p:ext uri="{BB962C8B-B14F-4D97-AF65-F5344CB8AC3E}">
        <p14:creationId xmlns:p14="http://schemas.microsoft.com/office/powerpoint/2010/main" val="188890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7C148-F9A3-FE4D-8B59-04A659E2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851" y="259835"/>
            <a:ext cx="8860727" cy="6338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7CFF4-A5B6-A146-AC9B-F28597F7B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750"/>
            <a:ext cx="3162300" cy="425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F6D72-F627-AF4C-A1AE-A538340DD372}"/>
              </a:ext>
            </a:extLst>
          </p:cNvPr>
          <p:cNvSpPr txBox="1"/>
          <p:nvPr/>
        </p:nvSpPr>
        <p:spPr>
          <a:xfrm>
            <a:off x="518984" y="481913"/>
            <a:ext cx="2643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Blinks in SASICA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3274C-6AAB-C74C-9CEC-2F9339F10E72}"/>
              </a:ext>
            </a:extLst>
          </p:cNvPr>
          <p:cNvSpPr txBox="1"/>
          <p:nvPr/>
        </p:nvSpPr>
        <p:spPr>
          <a:xfrm>
            <a:off x="0" y="5957754"/>
            <a:ext cx="35220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Chaumon</a:t>
            </a:r>
            <a:r>
              <a:rPr lang="en-US" sz="1050" dirty="0"/>
              <a:t>, M., Bishop, D. V. M., &amp; Busch, N. A. (2015). A practical guide to the selection of independent components of the electroencephalogram for artifact correction. </a:t>
            </a:r>
            <a:r>
              <a:rPr lang="en-US" sz="1050" i="1" dirty="0"/>
              <a:t>Journal of Neuroscience Methods</a:t>
            </a:r>
            <a:r>
              <a:rPr lang="en-US" sz="1050" dirty="0"/>
              <a:t>, </a:t>
            </a:r>
            <a:r>
              <a:rPr lang="en-US" sz="1050" i="1" dirty="0"/>
              <a:t>250</a:t>
            </a:r>
            <a:r>
              <a:rPr lang="en-US" sz="1050" dirty="0"/>
              <a:t>, 47–63. https://</a:t>
            </a:r>
            <a:r>
              <a:rPr lang="en-US" sz="1050" dirty="0" err="1"/>
              <a:t>doi.org</a:t>
            </a:r>
            <a:r>
              <a:rPr lang="en-US" sz="1050" dirty="0"/>
              <a:t>/10.1016/j.jneumeth.2015.02.025</a:t>
            </a:r>
          </a:p>
        </p:txBody>
      </p:sp>
    </p:spTree>
    <p:extLst>
      <p:ext uri="{BB962C8B-B14F-4D97-AF65-F5344CB8AC3E}">
        <p14:creationId xmlns:p14="http://schemas.microsoft.com/office/powerpoint/2010/main" val="355158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FF0C26-D38F-F845-B543-361DD6DF1BCF}"/>
              </a:ext>
            </a:extLst>
          </p:cNvPr>
          <p:cNvSpPr txBox="1"/>
          <p:nvPr/>
        </p:nvSpPr>
        <p:spPr>
          <a:xfrm>
            <a:off x="489507" y="309209"/>
            <a:ext cx="2643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Horizontal Eye Movements in SASICA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E10AE-CB05-674E-86FF-1479F98B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019" y="309209"/>
            <a:ext cx="8669981" cy="6239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7697E-8448-0F48-9211-7572FF349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2" y="1866908"/>
            <a:ext cx="3061987" cy="4040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2D1C5-5A95-EA44-BB90-0F745E95EB1B}"/>
              </a:ext>
            </a:extLst>
          </p:cNvPr>
          <p:cNvSpPr txBox="1"/>
          <p:nvPr/>
        </p:nvSpPr>
        <p:spPr>
          <a:xfrm>
            <a:off x="0" y="5957754"/>
            <a:ext cx="35220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Chaumon</a:t>
            </a:r>
            <a:r>
              <a:rPr lang="en-US" sz="1050" dirty="0"/>
              <a:t>, M., Bishop, D. V. M., &amp; Busch, N. A. (2015). A practical guide to the selection of independent components of the electroencephalogram for artifact correction. </a:t>
            </a:r>
            <a:r>
              <a:rPr lang="en-US" sz="1050" i="1" dirty="0"/>
              <a:t>Journal of Neuroscience Methods</a:t>
            </a:r>
            <a:r>
              <a:rPr lang="en-US" sz="1050" dirty="0"/>
              <a:t>, </a:t>
            </a:r>
            <a:r>
              <a:rPr lang="en-US" sz="1050" i="1" dirty="0"/>
              <a:t>250</a:t>
            </a:r>
            <a:r>
              <a:rPr lang="en-US" sz="1050" dirty="0"/>
              <a:t>, 47–63. https://</a:t>
            </a:r>
            <a:r>
              <a:rPr lang="en-US" sz="1050" dirty="0" err="1"/>
              <a:t>doi.org</a:t>
            </a:r>
            <a:r>
              <a:rPr lang="en-US" sz="1050" dirty="0"/>
              <a:t>/10.1016/j.jneumeth.2015.02.025</a:t>
            </a:r>
          </a:p>
        </p:txBody>
      </p:sp>
    </p:spTree>
    <p:extLst>
      <p:ext uri="{BB962C8B-B14F-4D97-AF65-F5344CB8AC3E}">
        <p14:creationId xmlns:p14="http://schemas.microsoft.com/office/powerpoint/2010/main" val="348074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9B011-1F38-D34A-8671-645C1E3D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264" y="274947"/>
            <a:ext cx="8765349" cy="6156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9CE24C-DDA7-BE4F-9564-40909D08A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69" r="5625"/>
          <a:stretch/>
        </p:blipFill>
        <p:spPr>
          <a:xfrm>
            <a:off x="71888" y="1816444"/>
            <a:ext cx="3282875" cy="3751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323C2-236C-8C4D-B0E9-EC8777D321CA}"/>
              </a:ext>
            </a:extLst>
          </p:cNvPr>
          <p:cNvSpPr txBox="1"/>
          <p:nvPr/>
        </p:nvSpPr>
        <p:spPr>
          <a:xfrm>
            <a:off x="489506" y="309209"/>
            <a:ext cx="2970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Muscle Movement in SASICA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54E28-97C1-0E4C-A11B-E606EBF02C77}"/>
              </a:ext>
            </a:extLst>
          </p:cNvPr>
          <p:cNvSpPr txBox="1"/>
          <p:nvPr/>
        </p:nvSpPr>
        <p:spPr>
          <a:xfrm>
            <a:off x="0" y="5957754"/>
            <a:ext cx="35220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Chaumon</a:t>
            </a:r>
            <a:r>
              <a:rPr lang="en-US" sz="1050" dirty="0"/>
              <a:t>, M., Bishop, D. V. M., &amp; Busch, N. A. (2015). A practical guide to the selection of independent components of the electroencephalogram for artifact correction. </a:t>
            </a:r>
            <a:r>
              <a:rPr lang="en-US" sz="1050" i="1" dirty="0"/>
              <a:t>Journal of Neuroscience Methods</a:t>
            </a:r>
            <a:r>
              <a:rPr lang="en-US" sz="1050" dirty="0"/>
              <a:t>, </a:t>
            </a:r>
            <a:r>
              <a:rPr lang="en-US" sz="1050" i="1" dirty="0"/>
              <a:t>250</a:t>
            </a:r>
            <a:r>
              <a:rPr lang="en-US" sz="1050" dirty="0"/>
              <a:t>, 47–63. https://</a:t>
            </a:r>
            <a:r>
              <a:rPr lang="en-US" sz="1050" dirty="0" err="1"/>
              <a:t>doi.org</a:t>
            </a:r>
            <a:r>
              <a:rPr lang="en-US" sz="1050" dirty="0"/>
              <a:t>/10.1016/j.jneumeth.2015.02.025</a:t>
            </a:r>
          </a:p>
        </p:txBody>
      </p:sp>
    </p:spTree>
    <p:extLst>
      <p:ext uri="{BB962C8B-B14F-4D97-AF65-F5344CB8AC3E}">
        <p14:creationId xmlns:p14="http://schemas.microsoft.com/office/powerpoint/2010/main" val="17908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484</Words>
  <Application>Microsoft Macintosh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ICA overview</vt:lpstr>
      <vt:lpstr>PowerPoint Presentation</vt:lpstr>
      <vt:lpstr>PowerPoint Presentation</vt:lpstr>
      <vt:lpstr>What exactly is Independent Components Analysis (ICA)?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 overview</dc:title>
  <dc:creator>Olivia Stibolt</dc:creator>
  <cp:lastModifiedBy>Olivia Stibolt</cp:lastModifiedBy>
  <cp:revision>10</cp:revision>
  <dcterms:created xsi:type="dcterms:W3CDTF">2021-10-28T18:12:38Z</dcterms:created>
  <dcterms:modified xsi:type="dcterms:W3CDTF">2021-10-28T23:15:44Z</dcterms:modified>
</cp:coreProperties>
</file>